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91" r:id="rId2"/>
    <p:sldId id="293" r:id="rId3"/>
    <p:sldId id="313" r:id="rId4"/>
    <p:sldId id="294" r:id="rId5"/>
    <p:sldId id="295" r:id="rId6"/>
    <p:sldId id="298" r:id="rId7"/>
    <p:sldId id="314" r:id="rId8"/>
    <p:sldId id="315" r:id="rId9"/>
    <p:sldId id="311" r:id="rId10"/>
    <p:sldId id="310" r:id="rId11"/>
    <p:sldId id="296" r:id="rId12"/>
    <p:sldId id="316" r:id="rId13"/>
    <p:sldId id="317" r:id="rId14"/>
    <p:sldId id="307" r:id="rId15"/>
    <p:sldId id="301" r:id="rId16"/>
    <p:sldId id="303" r:id="rId17"/>
    <p:sldId id="308" r:id="rId18"/>
    <p:sldId id="309" r:id="rId19"/>
    <p:sldId id="304" r:id="rId20"/>
    <p:sldId id="318" r:id="rId21"/>
    <p:sldId id="319" r:id="rId22"/>
    <p:sldId id="300" r:id="rId23"/>
    <p:sldId id="299" r:id="rId24"/>
    <p:sldId id="312" r:id="rId25"/>
    <p:sldId id="320" r:id="rId26"/>
    <p:sldId id="306" r:id="rId27"/>
    <p:sldId id="322" r:id="rId28"/>
  </p:sldIdLst>
  <p:sldSz cx="9144000" cy="5143500" type="screen16x9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62" userDrawn="1">
          <p15:clr>
            <a:srgbClr val="A4A3A4"/>
          </p15:clr>
        </p15:guide>
        <p15:guide id="2" pos="930" userDrawn="1">
          <p15:clr>
            <a:srgbClr val="A4A3A4"/>
          </p15:clr>
        </p15:guide>
        <p15:guide id="3" orient="horz" pos="940" userDrawn="1">
          <p15:clr>
            <a:srgbClr val="A4A3A4"/>
          </p15:clr>
        </p15:guide>
        <p15:guide id="4" orient="horz" pos="1847" userDrawn="1">
          <p15:clr>
            <a:srgbClr val="A4A3A4"/>
          </p15:clr>
        </p15:guide>
        <p15:guide id="5" pos="1655" userDrawn="1">
          <p15:clr>
            <a:srgbClr val="A4A3A4"/>
          </p15:clr>
        </p15:guide>
        <p15:guide id="6" pos="2018" userDrawn="1">
          <p15:clr>
            <a:srgbClr val="A4A3A4"/>
          </p15:clr>
        </p15:guide>
        <p15:guide id="7" pos="2744" userDrawn="1">
          <p15:clr>
            <a:srgbClr val="A4A3A4"/>
          </p15:clr>
        </p15:guide>
        <p15:guide id="8" pos="3923" userDrawn="1">
          <p15:clr>
            <a:srgbClr val="A4A3A4"/>
          </p15:clr>
        </p15:guide>
        <p15:guide id="9" pos="3198" userDrawn="1">
          <p15:clr>
            <a:srgbClr val="A4A3A4"/>
          </p15:clr>
        </p15:guide>
        <p15:guide id="10" pos="5012" userDrawn="1">
          <p15:clr>
            <a:srgbClr val="A4A3A4"/>
          </p15:clr>
        </p15:guide>
        <p15:guide id="11" pos="43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FFFFCC"/>
    <a:srgbClr val="A8246E"/>
    <a:srgbClr val="00B853"/>
    <a:srgbClr val="D7FDEA"/>
    <a:srgbClr val="5DFFA6"/>
    <a:srgbClr val="008000"/>
    <a:srgbClr val="B2C7E0"/>
    <a:srgbClr val="DBE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404" autoAdjust="0"/>
  </p:normalViewPr>
  <p:slideViewPr>
    <p:cSldViewPr>
      <p:cViewPr>
        <p:scale>
          <a:sx n="100" d="100"/>
          <a:sy n="100" d="100"/>
        </p:scale>
        <p:origin x="-1944" y="-1002"/>
      </p:cViewPr>
      <p:guideLst>
        <p:guide orient="horz" pos="3162"/>
        <p:guide orient="horz" pos="940"/>
        <p:guide orient="horz" pos="1847"/>
        <p:guide pos="930"/>
        <p:guide pos="1655"/>
        <p:guide pos="2018"/>
        <p:guide pos="2744"/>
        <p:guide pos="3923"/>
        <p:guide pos="3198"/>
        <p:guide pos="5012"/>
        <p:guide pos="433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680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45" y="0"/>
            <a:ext cx="2946345" cy="497680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31564E2C-7115-414A-9BCF-BBB6230CF2F3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7372"/>
            <a:ext cx="2946346" cy="497680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45" y="9427372"/>
            <a:ext cx="2946345" cy="497680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1C4CEA15-039C-488A-8D65-243060914B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991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45659" cy="496253"/>
          </a:xfrm>
          <a:prstGeom prst="rect">
            <a:avLst/>
          </a:prstGeom>
        </p:spPr>
        <p:txBody>
          <a:bodyPr vert="horz" lIns="91403" tIns="45701" rIns="91403" bIns="457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6253"/>
          </a:xfrm>
          <a:prstGeom prst="rect">
            <a:avLst/>
          </a:prstGeom>
        </p:spPr>
        <p:txBody>
          <a:bodyPr vert="horz" lIns="91403" tIns="45701" rIns="91403" bIns="45701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28.07.2023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1" rIns="91403" bIns="457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400"/>
            <a:ext cx="5438140" cy="4466272"/>
          </a:xfrm>
          <a:prstGeom prst="rect">
            <a:avLst/>
          </a:prstGeom>
        </p:spPr>
        <p:txBody>
          <a:bodyPr vert="horz" lIns="91403" tIns="45701" rIns="91403" bIns="457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27078"/>
            <a:ext cx="2945659" cy="496253"/>
          </a:xfrm>
          <a:prstGeom prst="rect">
            <a:avLst/>
          </a:prstGeom>
        </p:spPr>
        <p:txBody>
          <a:bodyPr vert="horz" lIns="91403" tIns="45701" rIns="91403" bIns="457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7078"/>
            <a:ext cx="2945659" cy="496253"/>
          </a:xfrm>
          <a:prstGeom prst="rect">
            <a:avLst/>
          </a:prstGeom>
        </p:spPr>
        <p:txBody>
          <a:bodyPr vert="horz" lIns="91403" tIns="45701" rIns="91403" bIns="45701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9533" y="1125714"/>
            <a:ext cx="8604448" cy="1754290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r>
              <a:rPr lang="ru-RU" sz="36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«Проектирование локальной нормативной документации по введению и реализации ФОП ДО»</a:t>
            </a:r>
            <a:endParaRPr lang="ru-RU" sz="36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992" y="0"/>
            <a:ext cx="1841989" cy="8024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3342" t="11768"/>
          <a:stretch/>
        </p:blipFill>
        <p:spPr>
          <a:xfrm>
            <a:off x="5963768" y="-1"/>
            <a:ext cx="1363216" cy="80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142858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 ДОО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785800"/>
            <a:ext cx="850109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Можно ли рассматривать парциальную программу в качестве вариативной части Программы?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да, вариативная часть Программы может быть представлена одной или несколькими  парциальными программами, </a:t>
            </a:r>
            <a:r>
              <a:rPr lang="ru-RU" sz="1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том числе разработанными педагогически коллективом данной ДОО. При этом вариативное направление должно быть отражено в целевых ориентирах, содержании деятельности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тем образовательным областям, которым соответствует (одной или нескольким), а также </a:t>
            </a:r>
            <a:r>
              <a:rPr lang="ru-RU" sz="1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условиях организации педагогического процесса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Можно ли при разработке вариативной части Программы привести только ссылки на реализуемые парциальные программы?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да, в тексте вариативной части содержательного раздела Программы можно дать ссылки на реализуемые парциальные программы. Согласно п.2.12. ФГОС ДО, часть, формируемая участниками образовательных отношений, </a:t>
            </a:r>
            <a:r>
              <a:rPr lang="ru-RU" sz="1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может быть «представлена в виде ссылок на соответствующую литературу,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позволяющую ознакомиться с содержанием выбранных участками образовательных отношений парциальных программ, методик, форм организации образовательной работы»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642910" y="285734"/>
            <a:ext cx="8101388" cy="461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28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714348" y="285734"/>
            <a:ext cx="8205815" cy="45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28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642910" y="214296"/>
            <a:ext cx="8320115" cy="467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28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0"/>
            <a:ext cx="8286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Какая структура ООП правильная: как во ФГОС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как в ФОП?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785800"/>
            <a:ext cx="80724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дошкольного образования и соответствующей ФОП ДО (ФЗ от 24.09.2022 № 371-ФЗ)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Основные общеобразовательные программы подлежат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приведению в соответствие с федеральными основными общеобразовательными программами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позднее 01.09.2023 (ФЗ от 24.09.2022 № 371-ФЗ)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ФГОС ДО и Федеральная программа являются основой для самостоятельной разработки и утверждения ДОО образовательных программ дошкольного образования,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обязательная часть которых должна соответствовать Федеральной программе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оформляется в виде ссылки на нее.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285734"/>
            <a:ext cx="82153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1142990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Титульный лист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Общие положения</a:t>
            </a:r>
          </a:p>
          <a:p>
            <a:r>
              <a:rPr lang="en-US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Целевой раздел</a:t>
            </a:r>
            <a:endParaRPr lang="en-US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Содержательный раздел</a:t>
            </a:r>
            <a:endParaRPr lang="en-US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Организационный раздел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Текст краткой презентации (ФГОС)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42858"/>
            <a:ext cx="71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Архитектура целевого раздела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0" y="642925"/>
          <a:ext cx="8358246" cy="4335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834"/>
                <a:gridCol w="4416512"/>
                <a:gridCol w="3571900"/>
              </a:tblGrid>
              <a:tr h="32033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Конструктор частей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7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Обязательная часть.</a:t>
                      </a:r>
                      <a:r>
                        <a:rPr lang="ru-RU" sz="17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ФОП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Часть, формируемая участниками образовательных отношений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6007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Пояснительная записка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цели, задачи, принципы формирования программы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задачи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62378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Планируемые результаты реализации программы</a:t>
                      </a:r>
                    </a:p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- планируемые результаты освоения программы в младенческом, раннем, дошкольном возрастах, а также на этапе завершения освоения программы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59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5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Педагогическая диагностика достижения планируемых результатов</a:t>
                      </a:r>
                    </a:p>
                    <a:p>
                      <a:r>
                        <a:rPr lang="ru-RU" sz="1750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подходы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 педагогической диагностике достижения планируемых результатов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5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ctr"/>
                      <a:r>
                        <a:rPr lang="ru-RU" sz="175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</a:t>
                      </a:r>
                      <a:endParaRPr lang="ru-RU" sz="17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4285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Архитектура содержательного раздела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0" y="642925"/>
          <a:ext cx="8358246" cy="4327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4857784"/>
                <a:gridCol w="3000396"/>
              </a:tblGrid>
              <a:tr h="26760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Конструктор подразделов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88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Обязательная часть.</a:t>
                      </a:r>
                      <a:r>
                        <a:rPr lang="ru-RU" sz="14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ФОП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Часть, формируемая участниками образовательных отношений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8855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Задачи и содержание образования (обучения</a:t>
                      </a:r>
                      <a:r>
                        <a:rPr lang="ru-RU" sz="145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воспитания) по образовательным областям</a:t>
                      </a:r>
                      <a:endParaRPr lang="ru-RU" sz="145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1025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- Вариативные формы, способы, методы и средства реализации программы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+ ?</a:t>
                      </a:r>
                    </a:p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8855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- Особенности образовательной деятельности разных видов и культурных практик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8855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- Способы и направления поддержки детской инициативы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8855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- Особенности взаимодействия педагогического коллектива с семьями обучающихся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4332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Направления и задачи коррекционно-развивающей работы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- ?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3419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КРР в ДОО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- ?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3419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Федеральная рабочая программа</a:t>
                      </a:r>
                      <a:r>
                        <a:rPr lang="ru-RU" sz="145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воспитания</a:t>
                      </a:r>
                      <a:endParaRPr lang="ru-RU" sz="145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Скорее +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42858"/>
            <a:ext cx="71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Архитектура организационного раздела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0" y="642925"/>
          <a:ext cx="8358246" cy="438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4857784"/>
                <a:gridCol w="3000396"/>
              </a:tblGrid>
              <a:tr h="29531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Конструктор подразделов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9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Обязательная часть.</a:t>
                      </a:r>
                      <a:r>
                        <a:rPr lang="ru-RU" sz="14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ФОП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Часть, формируемая участниками образовательных отношений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8922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Психолого-педагогические условия реализации программы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3680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Особенности организации РППС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+ ?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4448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Материально-техническое обеспечение программы, обеспеченность методическими материалами и средствами обучения и воспитания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4448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Примерных перечень литературных, музыкальных, художественных,</a:t>
                      </a:r>
                      <a:r>
                        <a:rPr lang="ru-RU" sz="14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анимационных произведений для реализации программы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м.б.+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8922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Кадровые условия реализации программы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М.б.+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9811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Примерный режим и распорядок дня в дошкольных группах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5175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Календарный план воспитательный работы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5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Скорее +</a:t>
                      </a:r>
                      <a:endParaRPr lang="ru-RU" sz="14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0"/>
            <a:ext cx="7715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Примерная структура парциальной программы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42910" y="428610"/>
          <a:ext cx="8358246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941"/>
                <a:gridCol w="6602305"/>
              </a:tblGrid>
              <a:tr h="48481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Общие положения</a:t>
                      </a:r>
                      <a:endParaRPr lang="ru-RU" sz="16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Какая образовательная область, возраст детей, что отражает (региональная специфика, традиции…)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6294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Целевой раздел 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Пояснительная записка</a:t>
                      </a:r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 (цели, задачи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программы)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Планируемые результаты реализации программы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Педагогическая диагностика достижения планируемых результатов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Задачи и содержание образования 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(можно по блокам, модулям)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6499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Содержательный раздел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Формы, способы, методы</a:t>
                      </a:r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средства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реализации программы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(можно кратко «списать» из основной программы – какие конкретно)</a:t>
                      </a:r>
                    </a:p>
                    <a:p>
                      <a:r>
                        <a:rPr lang="ru-RU" sz="135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Особенности образовательной деятельности разных</a:t>
                      </a:r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видов и культурных практик - ?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Способы и направления поддержки детской инициативы - ?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Особенности взаимодействия педагогического коллектива с семьями обучающихся - ?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Направления воспитания и формируемые ценности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Особенности организации РППС</a:t>
                      </a:r>
                      <a:endParaRPr lang="ru-RU" sz="135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1802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Организационный раздел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Материально-техническое обеспечение  программы, обеспеченность методическими материалами и средствами</a:t>
                      </a:r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обучения и воспитания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Примерный перечень литературных, музыкальных, художественных, анимационных произведений для реализации программы - ?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режиме дня 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(на занятиях, в утренние, вечерние часы, на прогулке)</a:t>
                      </a:r>
                    </a:p>
                    <a:p>
                      <a:r>
                        <a:rPr lang="ru-RU" sz="135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Знаковые мероприятия в календарный план воспитательный работы</a:t>
                      </a:r>
                      <a:endParaRPr lang="ru-RU" sz="135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"/>
            <a:ext cx="1177605" cy="513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3342" t="11768"/>
          <a:stretch/>
        </p:blipFill>
        <p:spPr>
          <a:xfrm>
            <a:off x="7015494" y="24724"/>
            <a:ext cx="936104" cy="55102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243376"/>
            <a:ext cx="439248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Методологическая часть</a:t>
            </a:r>
          </a:p>
          <a:p>
            <a:pPr marL="171450" indent="-171450">
              <a:buFontTx/>
              <a:buChar char="-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правовое сопровождение введения ФОП ДО как стратегического документа</a:t>
            </a:r>
          </a:p>
          <a:p>
            <a:pPr marL="171450" indent="-171450">
              <a:buFontTx/>
              <a:buChar char="-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Концептуальные изменения и обновления в системе ДО в связи с введением ФОП ДО </a:t>
            </a:r>
          </a:p>
          <a:p>
            <a:pPr marL="171450" indent="-171450">
              <a:buFontTx/>
              <a:buChar char="-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ПООП ДО, ФОП ДО и ОП ДО: сравнительный анализ программного обеспечения </a:t>
            </a:r>
          </a:p>
          <a:p>
            <a:pPr marL="171450" indent="-171450">
              <a:buFontTx/>
              <a:buChar char="-"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Управленческая часть</a:t>
            </a: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управленческих действий по обеспечению процесса приведения ООП ДО в соответствие с требованиями ФОП ДО. Проектирование ООП ДО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Проектировочная часть</a:t>
            </a:r>
          </a:p>
          <a:p>
            <a:pPr marL="171450" indent="-171450">
              <a:buFontTx/>
              <a:buChar char="-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обновлённой ООП ДО (разделы, части, аутентичность). Характеристика особенностей программы</a:t>
            </a:r>
          </a:p>
          <a:p>
            <a:pPr marL="171450" indent="-171450">
              <a:buFontTx/>
              <a:buChar char="-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обновлённой программы и их соотношение в образовательном процессе</a:t>
            </a:r>
          </a:p>
          <a:p>
            <a:pPr marL="171450" indent="-171450">
              <a:buFontTx/>
              <a:buChar char="-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Долгосрочная перспектива обновления программы ДО. Подготовка к 2023-2024 учебному году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24128" y="49170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56176" y="861033"/>
            <a:ext cx="1440160" cy="576064"/>
          </a:xfrm>
          <a:prstGeom prst="rect">
            <a:avLst/>
          </a:prstGeom>
          <a:gradFill>
            <a:gsLst>
              <a:gs pos="83750">
                <a:srgbClr val="D7E1F2"/>
              </a:gs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172536" y="805153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6792182" y="1416679"/>
            <a:ext cx="168148" cy="573647"/>
          </a:xfrm>
          <a:prstGeom prst="downArrow">
            <a:avLst/>
          </a:prstGeom>
          <a:gradFill>
            <a:gsLst>
              <a:gs pos="83750">
                <a:srgbClr val="D7E1F2"/>
              </a:gs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76056" y="1896636"/>
            <a:ext cx="39344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целевые установки программы, приоритет воспитательных задач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целевого раздела ПООП и ФОП дошкольного образования. Системные нововведения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Цели, задачи, принципы формирования образовательной программы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41776" y="3651870"/>
            <a:ext cx="40507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и результаты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программы в младенческом, раннем, дошкольном возрастах, на этапе завершения освоения программы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подходы к педагогической диагностике достижению планируемых результатов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861632" y="4227460"/>
            <a:ext cx="2304256" cy="698951"/>
          </a:xfrm>
          <a:prstGeom prst="rect">
            <a:avLst/>
          </a:prstGeom>
          <a:gradFill>
            <a:gsLst>
              <a:gs pos="83750">
                <a:srgbClr val="D7E1F2"/>
              </a:gs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925288" y="433068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Общие положения</a:t>
            </a:r>
            <a:endParaRPr lang="ru-RU" dirty="0"/>
          </a:p>
        </p:txBody>
      </p:sp>
      <p:sp>
        <p:nvSpPr>
          <p:cNvPr id="22" name="Стрелка вверх 21"/>
          <p:cNvSpPr/>
          <p:nvPr/>
        </p:nvSpPr>
        <p:spPr>
          <a:xfrm>
            <a:off x="3563888" y="3748513"/>
            <a:ext cx="242316" cy="576595"/>
          </a:xfrm>
          <a:prstGeom prst="upArrow">
            <a:avLst/>
          </a:prstGeom>
          <a:gradFill>
            <a:gsLst>
              <a:gs pos="83750">
                <a:srgbClr val="D7E1F2"/>
              </a:gs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342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609908" y="214296"/>
            <a:ext cx="8319810" cy="43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785786" y="285734"/>
            <a:ext cx="7858180" cy="450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214296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и их диагностика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papik.pro/uploads/posts/2023-01/1674116924_papik-pro-p-risunok-voprositelnii-znak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714362"/>
            <a:ext cx="785818" cy="7858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00166" y="857238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 чём разница между целевыми ориентирами и планируемыми результатами?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1714494"/>
            <a:ext cx="79296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Педагогическая диагностика в ДОО – </a:t>
            </a:r>
            <a:r>
              <a:rPr lang="ru-RU" dirty="0" smtClean="0">
                <a:solidFill>
                  <a:srgbClr val="006600"/>
                </a:solidFill>
              </a:rPr>
              <a:t>это особый вид профессиональной деятельности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Педагогическая диагностика достижений ребёнка </a:t>
            </a:r>
            <a:r>
              <a:rPr lang="ru-RU" dirty="0" smtClean="0">
                <a:solidFill>
                  <a:srgbClr val="006600"/>
                </a:solidFill>
              </a:rPr>
              <a:t>направлена на изучение </a:t>
            </a:r>
            <a:r>
              <a:rPr lang="ru-RU" dirty="0" err="1" smtClean="0">
                <a:solidFill>
                  <a:srgbClr val="006600"/>
                </a:solidFill>
              </a:rPr>
              <a:t>деятельностных</a:t>
            </a:r>
            <a:r>
              <a:rPr lang="ru-RU" dirty="0" smtClean="0">
                <a:solidFill>
                  <a:srgbClr val="006600"/>
                </a:solidFill>
              </a:rPr>
              <a:t> умений ребёнка,</a:t>
            </a:r>
            <a:r>
              <a:rPr lang="ru-RU" dirty="0" smtClean="0"/>
              <a:t> его интересов, предпочтений, склонностей, личностных особенностей, способов взаимодействия со взрослыми и сверстниками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Педагогическая диагностика индивидуального развития детей проводится педагогом в произвольной форме </a:t>
            </a:r>
            <a:r>
              <a:rPr lang="ru-RU" dirty="0" smtClean="0">
                <a:solidFill>
                  <a:srgbClr val="006600"/>
                </a:solidFill>
              </a:rPr>
              <a:t>на основе </a:t>
            </a:r>
            <a:r>
              <a:rPr lang="ru-RU" dirty="0" err="1" smtClean="0">
                <a:solidFill>
                  <a:srgbClr val="006600"/>
                </a:solidFill>
              </a:rPr>
              <a:t>малоформализованных</a:t>
            </a:r>
            <a:r>
              <a:rPr lang="ru-RU" dirty="0" smtClean="0">
                <a:solidFill>
                  <a:srgbClr val="006600"/>
                </a:solidFill>
              </a:rPr>
              <a:t> диагностических методов</a:t>
            </a:r>
            <a:endParaRPr lang="ru-RU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42858"/>
            <a:ext cx="8286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Технологические подходы к проведению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педагогической деятельности </a:t>
            </a:r>
          </a:p>
          <a:p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14348" y="1142990"/>
            <a:ext cx="81439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Педагогическая диагностика индивидуального развития детей проводится педагогом в произвольной форме </a:t>
            </a:r>
            <a:r>
              <a:rPr lang="ru-RU" dirty="0" smtClean="0">
                <a:solidFill>
                  <a:srgbClr val="C00000"/>
                </a:solidFill>
              </a:rPr>
              <a:t>на основе </a:t>
            </a:r>
            <a:r>
              <a:rPr lang="ru-RU" dirty="0" err="1" smtClean="0">
                <a:solidFill>
                  <a:srgbClr val="C00000"/>
                </a:solidFill>
              </a:rPr>
              <a:t>малоформализованных</a:t>
            </a:r>
            <a:r>
              <a:rPr lang="ru-RU" dirty="0" smtClean="0">
                <a:solidFill>
                  <a:srgbClr val="C00000"/>
                </a:solidFill>
              </a:rPr>
              <a:t> диагностических методов</a:t>
            </a:r>
            <a:r>
              <a:rPr lang="ru-RU" dirty="0" smtClean="0"/>
              <a:t>:</a:t>
            </a:r>
          </a:p>
          <a:p>
            <a:pPr>
              <a:buFontTx/>
              <a:buChar char="-"/>
            </a:pPr>
            <a:r>
              <a:rPr lang="ru-RU" dirty="0" smtClean="0"/>
              <a:t>наблюдения;</a:t>
            </a:r>
          </a:p>
          <a:p>
            <a:pPr>
              <a:buFontTx/>
              <a:buChar char="-"/>
            </a:pPr>
            <a:r>
              <a:rPr lang="ru-RU" dirty="0" smtClean="0"/>
              <a:t>свободных бесед с детьми;</a:t>
            </a:r>
          </a:p>
          <a:p>
            <a:pPr>
              <a:buFontTx/>
              <a:buChar char="-"/>
            </a:pPr>
            <a:r>
              <a:rPr lang="ru-RU" dirty="0" smtClean="0"/>
              <a:t>анализа продуктов детской деятельности (рисунков, работ по лепке, аппликации, построек, поделок и др.);</a:t>
            </a:r>
          </a:p>
          <a:p>
            <a:pPr>
              <a:buFontTx/>
              <a:buChar char="-"/>
            </a:pPr>
            <a:r>
              <a:rPr lang="ru-RU" dirty="0" smtClean="0"/>
              <a:t>специальных диагностических ситуаций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При необходимости педагог может использовать </a:t>
            </a:r>
            <a:r>
              <a:rPr lang="ru-RU" dirty="0" smtClean="0">
                <a:solidFill>
                  <a:srgbClr val="C00000"/>
                </a:solidFill>
              </a:rPr>
              <a:t>специальные методики диагностики</a:t>
            </a:r>
            <a:r>
              <a:rPr lang="ru-RU" dirty="0" smtClean="0"/>
              <a:t> физического, коммуникативного, познавательного, речевого, художественно-эстетического развития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389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0"/>
            <a:ext cx="8072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Федеральная рабочая программа воспитания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воспитания и традиционные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ценности российского общества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5786" y="1214428"/>
          <a:ext cx="7858179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72"/>
                <a:gridCol w="3286148"/>
                <a:gridCol w="142875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Патриотическое 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Родина, природа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СКР, ПР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Духовно-нравственное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Жизнь!!, милосердие, добро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Социальное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Человек, семья,</a:t>
                      </a:r>
                      <a:r>
                        <a:rPr lang="ru-RU" baseline="0" dirty="0" smtClean="0"/>
                        <a:t> дружба, сотрудничество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СКР, ПР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Познавательное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По</a:t>
                      </a:r>
                      <a:r>
                        <a:rPr lang="ru-RU" dirty="0" smtClean="0"/>
                        <a:t>знание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Физическое и оздоровительное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Здоровье, 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жизнь!!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Трудовое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Труд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Этико</a:t>
                      </a:r>
                      <a:r>
                        <a:rPr lang="ru-RU" dirty="0" smtClean="0"/>
                        <a:t>-эстетическое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r>
                        <a:rPr lang="ru-RU" baseline="0" dirty="0" smtClean="0"/>
                        <a:t> и красота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РР, ХЭР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928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785786" y="214296"/>
            <a:ext cx="8220075" cy="457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28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714348" y="214296"/>
            <a:ext cx="80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по реализации ФОП ДО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 ДОО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928676"/>
            <a:ext cx="81439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Можно ли рассматривать парциальную программу в качестве вариативной части Программы?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6600"/>
                </a:solidFill>
              </a:rPr>
              <a:t>да</a:t>
            </a:r>
            <a:r>
              <a:rPr lang="ru-RU" dirty="0" smtClean="0"/>
              <a:t>, вариативная часть Программы может быть представлена одной или несколькими парциальными программами, в том числе разработанными педагогическим коллективом  данной ДОО. При этом вариативное направление должно быть отражено в целевых ориентирах, содержании деятельности по тем образовательным областям, которым соответствует (одной или нескольким), а также в условиях организации педагогического процесса.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Любую ли парциальную программу можно использовать в образовательной практике, какие требования должны </a:t>
            </a:r>
            <a:r>
              <a:rPr lang="ru-RU" dirty="0" err="1" smtClean="0">
                <a:solidFill>
                  <a:srgbClr val="C00000"/>
                </a:solidFill>
              </a:rPr>
              <a:t>предьявляться</a:t>
            </a:r>
            <a:r>
              <a:rPr lang="ru-RU" dirty="0" smtClean="0">
                <a:solidFill>
                  <a:srgbClr val="C00000"/>
                </a:solidFill>
              </a:rPr>
              <a:t> к парциальной программе?</a:t>
            </a:r>
          </a:p>
          <a:p>
            <a:r>
              <a:rPr lang="ru-RU" dirty="0" smtClean="0"/>
              <a:t>- Коротко – </a:t>
            </a:r>
            <a:r>
              <a:rPr lang="ru-RU" dirty="0" err="1" smtClean="0">
                <a:solidFill>
                  <a:srgbClr val="006600"/>
                </a:solidFill>
              </a:rPr>
              <a:t>Да</a:t>
            </a:r>
            <a:r>
              <a:rPr lang="ru-RU" dirty="0" err="1" smtClean="0"/>
              <a:t>+</a:t>
            </a:r>
            <a:r>
              <a:rPr lang="ru-RU" dirty="0" smtClean="0"/>
              <a:t> требований нет, кроме указанных выше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красна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7494"/>
            <a:ext cx="5987988" cy="449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531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1"/>
            <a:ext cx="1275833" cy="555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3342" t="11768"/>
          <a:stretch/>
        </p:blipFill>
        <p:spPr>
          <a:xfrm>
            <a:off x="6858016" y="0"/>
            <a:ext cx="970870" cy="571487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5"/>
          <a:stretch>
            <a:fillRect/>
          </a:stretch>
        </p:blipFill>
        <p:spPr>
          <a:xfrm>
            <a:off x="642910" y="571486"/>
            <a:ext cx="7786742" cy="428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10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1"/>
            <a:ext cx="1275833" cy="555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3342" t="11768"/>
          <a:stretch/>
        </p:blipFill>
        <p:spPr>
          <a:xfrm>
            <a:off x="6858016" y="0"/>
            <a:ext cx="970870" cy="5714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472" y="142859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Обновление нормативной базы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987574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 сентября 2022 г. № 371-ФЗ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Обновлённый ФГОС дошкольного образования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редакции приказа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8 ноября 2022 г. № 955 (зарегистрирован в Минюсте России 6 февраля 2023 г., № 72264)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адаптированная образовательная программа дошкольного образования для обучающихся с ОВЗ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(приказ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24 ноября 2022 г. № 1022, зарегистрирован в Минюсте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оссии 27 января 2023 г., № 72149)</a:t>
            </a:r>
          </a:p>
          <a:p>
            <a:pPr marL="342900" indent="-342900" algn="just">
              <a:buAutoNum type="arabicPeriod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азования (приказ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 ноября 2022 г. № 1028, зарегистрирован в Минюсте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оссии 28 декабря 2022 г., № 71847)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10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195486"/>
            <a:ext cx="810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база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68" y="564818"/>
            <a:ext cx="4209596" cy="372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39616" y="937594"/>
            <a:ext cx="41764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Методические рекомендации размещены на официальных сайтах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России: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https://docs.edu.gov.ru/document/8a9cc6ca040d8c6dd31a077fd2a6e226/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федерального государственного бюджетного научного учреждения «Институт возрастной физиологии Российской академии образования»: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https://ivfrao.ru/metodicheskie-posobiya-rekomendaczii/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1"/>
            <a:ext cx="1275833" cy="5557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l="3342" t="11768"/>
          <a:stretch/>
        </p:blipFill>
        <p:spPr>
          <a:xfrm>
            <a:off x="6858016" y="0"/>
            <a:ext cx="970870" cy="57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03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5656" y="195486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Нюансы ФОП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657150"/>
            <a:ext cx="7992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Предназначена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образовательных организаций, независимо от их организационно-правовых форм (государственные, муниципальные, частные)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Опирается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возрастные характеристики современного ребенка (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подробно прописаны в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методрекомендациях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мл.,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соответствии с разработанной и утверждённой в ДОО Программой, реализация Программы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возможна на родном языке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ФГОС ДО и Федеральная программа являются основой для самостоятельной разработки и утверждения ДОО основных образовательных программ, обязательная часть которых должна соответствовать Федеральной программе и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оформляется в виде ссылки на нее.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1"/>
            <a:ext cx="1275833" cy="555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3342" t="11768"/>
          <a:stretch/>
        </p:blipFill>
        <p:spPr>
          <a:xfrm>
            <a:off x="6858016" y="0"/>
            <a:ext cx="970870" cy="57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44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1"/>
            <a:ext cx="1275833" cy="555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3342" t="11768"/>
          <a:stretch/>
        </p:blipFill>
        <p:spPr>
          <a:xfrm>
            <a:off x="6858016" y="0"/>
            <a:ext cx="970870" cy="571487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5"/>
          <a:stretch>
            <a:fillRect/>
          </a:stretch>
        </p:blipFill>
        <p:spPr>
          <a:xfrm>
            <a:off x="642909" y="571486"/>
            <a:ext cx="7643867" cy="428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44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1"/>
            <a:ext cx="1275833" cy="555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3342" t="11768"/>
          <a:stretch/>
        </p:blipFill>
        <p:spPr>
          <a:xfrm>
            <a:off x="6858016" y="0"/>
            <a:ext cx="970870" cy="571487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/>
          <a:stretch>
            <a:fillRect/>
          </a:stretch>
        </p:blipFill>
        <p:spPr>
          <a:xfrm>
            <a:off x="714348" y="785800"/>
            <a:ext cx="8272388" cy="411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44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42858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 ДОО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papik.pro/uploads/posts/2023-01/1674116924_papik-pro-p-risunok-voprositelnii-znak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571486"/>
            <a:ext cx="214314" cy="21431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00100" y="500048"/>
            <a:ext cx="778674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такое вариативная часть Программы?</a:t>
            </a:r>
            <a:endParaRPr lang="ru-RU" sz="17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785800"/>
            <a:ext cx="8143932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latin typeface="Times New Roman" pitchFamily="18" charset="0"/>
                <a:cs typeface="Times New Roman" pitchFamily="18" charset="0"/>
              </a:rPr>
              <a:t>Вариативная часть Программы представлена частью, формируемой участниками образовательных отношений. Согласно п.2.9 ФГОС ДО, является обязательной с точки зрения реализации его требований, дополняет обязательную часть Программы, позволяет обеспечивать вариативность ДО, стимулировать педагогическое творчество и инициативу, учитывать индивидуальные потребности обучающихся, мнение их родителей (законных представителей), а также условия, в которых осуществляется педагогический процесс. </a:t>
            </a:r>
            <a:endParaRPr lang="ru-RU" sz="14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s://papik.pro/uploads/posts/2023-01/1674116924_papik-pro-p-risunok-voprositelnii-znak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214560"/>
            <a:ext cx="214314" cy="21431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28662" y="2143122"/>
            <a:ext cx="785818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Какова структура вариативной части Программы?</a:t>
            </a:r>
            <a:endParaRPr lang="ru-RU" sz="17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2428874"/>
            <a:ext cx="8001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latin typeface="Times New Roman" pitchFamily="18" charset="0"/>
                <a:cs typeface="Times New Roman" pitchFamily="18" charset="0"/>
              </a:rPr>
              <a:t>Согласно п.2.11 ФГОС ДО, вариативная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часть Программы дополняет каждый раздел: целевой, содержательный, организационный. 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https://papik.pro/uploads/posts/2023-01/1674116924_papik-pro-p-risunok-voprositelnii-znak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000378"/>
            <a:ext cx="214314" cy="21431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14348" y="2928940"/>
            <a:ext cx="842965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 требования предъявляются к вариативной части Программы?</a:t>
            </a:r>
          </a:p>
          <a:p>
            <a:pPr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Является необходимой с точки зрения реализации требований ФГОС ДО;</a:t>
            </a:r>
          </a:p>
          <a:p>
            <a:pPr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Является частью каждого раздела Программы;</a:t>
            </a:r>
          </a:p>
          <a:p>
            <a:pPr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Разрабатывается непосредственно ДОО с учётом мнения родителей обучающихся. Могут быть привлечены родители, социальные партнеры и другие заинтересованные лица; </a:t>
            </a:r>
          </a:p>
          <a:p>
            <a:pPr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При использовании парциальных программ (одной или комплекса программ) содержит информацию о них;</a:t>
            </a:r>
          </a:p>
          <a:p>
            <a:pPr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Содержит </a:t>
            </a:r>
            <a:r>
              <a:rPr lang="ru-RU" sz="15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региональный компонент, отражает этнокультурную ситуацию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специфику национальных, культурных, климатических, материально-технических, социальных условий.</a:t>
            </a:r>
          </a:p>
          <a:p>
            <a:pPr>
              <a:buFontTx/>
              <a:buChar char="-"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4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9809</TotalTime>
  <Words>1622</Words>
  <Application>Microsoft Office PowerPoint</Application>
  <PresentationFormat>Экран (16:9)</PresentationFormat>
  <Paragraphs>208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734</cp:revision>
  <cp:lastPrinted>2023-07-10T12:58:23Z</cp:lastPrinted>
  <dcterms:created xsi:type="dcterms:W3CDTF">2015-10-13T08:15:21Z</dcterms:created>
  <dcterms:modified xsi:type="dcterms:W3CDTF">2023-07-28T04:31:09Z</dcterms:modified>
</cp:coreProperties>
</file>